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0" r:id="rId4"/>
    <p:sldId id="281" r:id="rId5"/>
    <p:sldId id="257" r:id="rId6"/>
    <p:sldId id="283" r:id="rId7"/>
    <p:sldId id="285" r:id="rId8"/>
    <p:sldId id="258" r:id="rId9"/>
    <p:sldId id="259" r:id="rId10"/>
    <p:sldId id="262" r:id="rId11"/>
    <p:sldId id="260" r:id="rId12"/>
    <p:sldId id="261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2" r:id="rId22"/>
    <p:sldId id="275" r:id="rId23"/>
    <p:sldId id="274" r:id="rId24"/>
    <p:sldId id="273" r:id="rId25"/>
    <p:sldId id="291" r:id="rId26"/>
    <p:sldId id="292" r:id="rId27"/>
    <p:sldId id="287" r:id="rId28"/>
    <p:sldId id="284" r:id="rId29"/>
    <p:sldId id="286" r:id="rId30"/>
    <p:sldId id="288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3" autoAdjust="0"/>
    <p:restoredTop sz="94595" autoAdjust="0"/>
  </p:normalViewPr>
  <p:slideViewPr>
    <p:cSldViewPr>
      <p:cViewPr>
        <p:scale>
          <a:sx n="75" d="100"/>
          <a:sy n="75" d="100"/>
        </p:scale>
        <p:origin x="-1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47C1-05F8-4B3E-B759-05AA101930FB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E2D72-A659-4563-8F9C-A1C5B95C8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22EA9-9330-4777-83A7-0ED557A6BC31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19253-C719-4D63-9A91-E6367CF6E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2248-985E-4BB2-91EF-F30830BA0FE1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5E123-D868-4B99-89D8-7D1FCBA83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3F8B7-F179-4F42-AB1E-5AAB72179A76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8BB2D-60B5-4D00-A57A-B70357F122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B553F-B575-44B2-90E5-F9C8569C9F4A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2C3D2-D86E-4E86-8BEF-91488D629C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992A-B308-408B-9F92-8D5790C44834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E28E6-9F20-437A-8F9B-7C21E780B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35A8D-D618-4DE0-8B2C-3D87F76AD262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13DC8-84EF-4CCA-9B9E-B8DC511CD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884FD-7D14-4EDA-9824-9731E8463B48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C90E7-7CB3-417D-9E33-265B53070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D1178-4D77-4B08-8F22-0257519D4F05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DCE33-BEFE-4852-9741-7FF08241D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C4105-D55E-4603-92AE-5998A818AC60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8BE95-D5CF-4E75-82EC-D80F0C5BE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D017F-C62C-4F96-8AF3-A4D9170C623E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E9088-D445-482F-88D9-CA3B806BE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1F24869-B326-421A-B6F8-C6F26CB629ED}" type="datetimeFigureOut">
              <a:rPr lang="ru-RU"/>
              <a:pPr>
                <a:defRPr/>
              </a:pPr>
              <a:t>16.10.2014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9E5435-2CAC-4A34-9C25-864CF3955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ransition>
    <p:whee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81000" y="476250"/>
            <a:ext cx="8458200" cy="55991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effectLst/>
                <a:latin typeface="Arial" charset="0"/>
              </a:rPr>
              <a:t>          </a:t>
            </a:r>
            <a:br>
              <a:rPr lang="ru-RU" cap="none" smtClean="0">
                <a:effectLst/>
                <a:latin typeface="Arial" charset="0"/>
              </a:rPr>
            </a:br>
            <a:r>
              <a:rPr lang="ru-RU" cap="none" smtClean="0">
                <a:effectLst/>
                <a:latin typeface="Arial" charset="0"/>
              </a:rPr>
              <a:t>        </a:t>
            </a:r>
            <a:r>
              <a:rPr lang="ru-RU" b="1" cap="none" smtClean="0">
                <a:effectLst/>
                <a:latin typeface="Arial" charset="0"/>
              </a:rPr>
              <a:t>Муниципальное казенное дошкольное образовательное учреждение «Ординский детский сад №3»</a:t>
            </a:r>
            <a:br>
              <a:rPr lang="ru-RU" b="1" cap="none" smtClean="0">
                <a:effectLst/>
                <a:latin typeface="Arial" charset="0"/>
              </a:rPr>
            </a:br>
            <a:r>
              <a:rPr lang="ru-RU" b="1" cap="none" smtClean="0">
                <a:effectLst/>
                <a:latin typeface="Arial" charset="0"/>
              </a:rPr>
              <a:t/>
            </a:r>
            <a:br>
              <a:rPr lang="ru-RU" b="1" cap="none" smtClean="0">
                <a:effectLst/>
                <a:latin typeface="Arial" charset="0"/>
              </a:rPr>
            </a:br>
            <a:r>
              <a:rPr lang="ru-RU" b="1" cap="none" smtClean="0">
                <a:effectLst/>
                <a:latin typeface="Arial" charset="0"/>
              </a:rPr>
              <a:t/>
            </a:r>
            <a:br>
              <a:rPr lang="ru-RU" b="1" cap="none" smtClean="0">
                <a:effectLst/>
                <a:latin typeface="Arial" charset="0"/>
              </a:rPr>
            </a:br>
            <a:r>
              <a:rPr lang="ru-RU" b="1" cap="none" smtClean="0">
                <a:effectLst/>
                <a:latin typeface="Arial" charset="0"/>
              </a:rPr>
              <a:t> Воспитатель: Кирилова Л.И.</a:t>
            </a:r>
            <a:br>
              <a:rPr lang="ru-RU" b="1" cap="none" smtClean="0">
                <a:effectLst/>
                <a:latin typeface="Arial" charset="0"/>
              </a:rPr>
            </a:br>
            <a:r>
              <a:rPr lang="ru-RU" b="1" cap="none" smtClean="0">
                <a:effectLst/>
                <a:latin typeface="Arial" charset="0"/>
              </a:rPr>
              <a:t> </a:t>
            </a:r>
            <a:r>
              <a:rPr lang="ru-RU" sz="2800" b="1" cap="none" smtClean="0">
                <a:effectLst/>
                <a:latin typeface="Arial" charset="0"/>
              </a:rPr>
              <a:t>1- ой квалификационной категории</a:t>
            </a:r>
            <a:r>
              <a:rPr lang="ru-RU" cap="none" smtClean="0">
                <a:effectLst/>
                <a:latin typeface="Arial" charset="0"/>
              </a:rPr>
              <a:t>                      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588375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effectLst/>
                <a:latin typeface="Arial" charset="0"/>
              </a:rPr>
              <a:t>               </a:t>
            </a:r>
            <a:r>
              <a:rPr lang="ru-RU" sz="3200" b="1" cap="none" smtClean="0">
                <a:effectLst/>
                <a:latin typeface="Arial" charset="0"/>
              </a:rPr>
              <a:t>- СОЗДАНИЕ МАКЕТА -</a:t>
            </a:r>
          </a:p>
        </p:txBody>
      </p:sp>
      <p:pic>
        <p:nvPicPr>
          <p:cNvPr id="22530" name="Picture 2" descr="F:\дыхательная гимнастика\DSCN54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96975"/>
            <a:ext cx="8569325" cy="5327650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:\дыхательная гимнастика\DSCN53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333375"/>
            <a:ext cx="8496300" cy="6119813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:\дыхательная гимнастика\DSCN53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353425" cy="6264275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                     </a:t>
            </a:r>
            <a:r>
              <a:rPr lang="ru-RU" sz="3200" b="1" cap="none" smtClean="0">
                <a:effectLst/>
                <a:latin typeface="Arial" charset="0"/>
              </a:rPr>
              <a:t>Игра «ГОРОХ»</a:t>
            </a:r>
          </a:p>
        </p:txBody>
      </p:sp>
      <p:pic>
        <p:nvPicPr>
          <p:cNvPr id="25602" name="Picture 2" descr="F:\дыхательная гимнастика\DSCN53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341438"/>
            <a:ext cx="4033837" cy="5183187"/>
          </a:xfrm>
        </p:spPr>
      </p:pic>
      <p:pic>
        <p:nvPicPr>
          <p:cNvPr id="25603" name="Picture 3" descr="F:\дыхательная гимнастика\DSCN5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341438"/>
            <a:ext cx="4105275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588375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               </a:t>
            </a:r>
            <a:r>
              <a:rPr lang="ru-RU" sz="3200" b="1" cap="none" smtClean="0">
                <a:effectLst/>
                <a:latin typeface="Arial" charset="0"/>
              </a:rPr>
              <a:t>КОНЕЧНЫЙ РЕЗУЛЬТАТ</a:t>
            </a:r>
          </a:p>
        </p:txBody>
      </p:sp>
      <p:pic>
        <p:nvPicPr>
          <p:cNvPr id="26626" name="Picture 2" descr="F:\дыхательная гимнастика\DSCN53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25538"/>
            <a:ext cx="8569325" cy="5399087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443913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                      </a:t>
            </a:r>
            <a:r>
              <a:rPr lang="ru-RU" sz="3200" b="1" cap="none" smtClean="0">
                <a:effectLst/>
                <a:latin typeface="Arial" charset="0"/>
              </a:rPr>
              <a:t>Игра «ФУТБОЛ»</a:t>
            </a:r>
          </a:p>
        </p:txBody>
      </p:sp>
      <p:pic>
        <p:nvPicPr>
          <p:cNvPr id="27650" name="Picture 2" descr="F:\дыхательная гимнастика\DSCN53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268413"/>
            <a:ext cx="8713788" cy="5256212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:\дыхательная гимнастика\DSCN53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8642350" cy="6264275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515350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            </a:t>
            </a:r>
            <a:r>
              <a:rPr lang="ru-RU" sz="3200" b="1" cap="none" smtClean="0">
                <a:effectLst/>
                <a:latin typeface="Arial" charset="0"/>
              </a:rPr>
              <a:t>Упражнение «СНЕГОПАД»</a:t>
            </a:r>
          </a:p>
        </p:txBody>
      </p:sp>
      <p:pic>
        <p:nvPicPr>
          <p:cNvPr id="29698" name="Picture 2" descr="F:\дыхательная гимнастика\DSCN54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8642350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260350"/>
            <a:ext cx="8686800" cy="8651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900" cap="none" smtClean="0">
                <a:effectLst/>
                <a:latin typeface="Arial" charset="0"/>
                <a:cs typeface="Arial" charset="0"/>
              </a:rPr>
              <a:t>  </a:t>
            </a:r>
            <a:r>
              <a:rPr lang="ru-RU" sz="2900" b="1" cap="none" smtClean="0">
                <a:effectLst/>
                <a:latin typeface="Arial" charset="0"/>
                <a:cs typeface="Arial" charset="0"/>
              </a:rPr>
              <a:t>Упражнение: </a:t>
            </a:r>
            <a:br>
              <a:rPr lang="ru-RU" sz="2900" b="1" cap="none" smtClean="0">
                <a:effectLst/>
                <a:latin typeface="Arial" charset="0"/>
                <a:cs typeface="Arial" charset="0"/>
              </a:rPr>
            </a:br>
            <a:r>
              <a:rPr lang="ru-RU" sz="2900" b="1" cap="none" smtClean="0">
                <a:effectLst/>
                <a:latin typeface="Arial" charset="0"/>
                <a:cs typeface="Arial" charset="0"/>
              </a:rPr>
              <a:t>                     «БЕЖИТ КОРАБЛИК ПО ВОЛНАМ»</a:t>
            </a:r>
          </a:p>
        </p:txBody>
      </p:sp>
      <p:pic>
        <p:nvPicPr>
          <p:cNvPr id="30722" name="Picture 2" descr="F:\дыхательная гимнастика\DSCN54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341438"/>
            <a:ext cx="8713788" cy="5183187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7921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 </a:t>
            </a:r>
            <a:r>
              <a:rPr lang="ru-RU" sz="3200" b="1" cap="none" smtClean="0">
                <a:effectLst/>
                <a:latin typeface="Arial" charset="0"/>
              </a:rPr>
              <a:t>Упражнение «ВЕТРЯНАЯ МЕЛЬНИЦА»</a:t>
            </a:r>
          </a:p>
        </p:txBody>
      </p:sp>
      <p:pic>
        <p:nvPicPr>
          <p:cNvPr id="31746" name="Picture 2" descr="F:\дыхательная гимнастика\DSCN54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96975"/>
            <a:ext cx="8713788" cy="5472113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250825" y="260350"/>
            <a:ext cx="8686800" cy="63373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600" smtClean="0">
                <a:latin typeface="Arial" charset="0"/>
              </a:rPr>
              <a:t>     Здоровьесберегающие технологии</a:t>
            </a:r>
          </a:p>
        </p:txBody>
      </p:sp>
      <p:pic>
        <p:nvPicPr>
          <p:cNvPr id="14338" name="Picture 4" descr="Дыхательная гимнаст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268413"/>
            <a:ext cx="431958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468313" y="1341438"/>
            <a:ext cx="3671887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000">
              <a:solidFill>
                <a:schemeClr val="tx2"/>
              </a:solidFill>
              <a:latin typeface="Arial" charset="0"/>
            </a:endParaRPr>
          </a:p>
          <a:p>
            <a:r>
              <a:rPr lang="ru-RU" sz="4000">
                <a:solidFill>
                  <a:schemeClr val="tx2"/>
                </a:solidFill>
                <a:latin typeface="Arial" charset="0"/>
              </a:rPr>
              <a:t>«</a:t>
            </a:r>
            <a:r>
              <a:rPr lang="ru-RU" sz="4000" b="1">
                <a:solidFill>
                  <a:schemeClr val="tx2"/>
                </a:solidFill>
                <a:latin typeface="Arial" charset="0"/>
              </a:rPr>
              <a:t>Значение дыхательной  </a:t>
            </a:r>
          </a:p>
          <a:p>
            <a:r>
              <a:rPr lang="ru-RU" sz="4000" b="1">
                <a:solidFill>
                  <a:schemeClr val="tx2"/>
                </a:solidFill>
                <a:latin typeface="Arial" charset="0"/>
              </a:rPr>
              <a:t>  гимнастики для детей дошкольного возраста»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260350"/>
            <a:ext cx="8686800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    </a:t>
            </a:r>
            <a:r>
              <a:rPr lang="ru-RU" sz="3200" b="1" cap="none" smtClean="0">
                <a:effectLst/>
                <a:latin typeface="Arial" charset="0"/>
              </a:rPr>
              <a:t>Упражнение «МЫЛЬНЫЕ ПУЗЫРИ»</a:t>
            </a:r>
          </a:p>
        </p:txBody>
      </p:sp>
      <p:pic>
        <p:nvPicPr>
          <p:cNvPr id="32770" name="Picture 2" descr="F:\дыхательная гимнастика\DSCN54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96975"/>
            <a:ext cx="8712200" cy="5472113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:\дыхательная гимнастика\DSCN5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4963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F:\дыхательная гимнастика\DSCN54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351837" cy="5976937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8636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200" cap="none" smtClean="0">
                <a:effectLst/>
                <a:latin typeface="Arial" charset="0"/>
              </a:rPr>
              <a:t>   </a:t>
            </a:r>
            <a:r>
              <a:rPr lang="ru-RU" sz="3200" b="1" cap="none" smtClean="0">
                <a:effectLst/>
                <a:latin typeface="Arial" charset="0"/>
              </a:rPr>
              <a:t>Упражнение «ВОЗДУШНЫЕ ШАРЫ»</a:t>
            </a:r>
          </a:p>
        </p:txBody>
      </p:sp>
      <p:pic>
        <p:nvPicPr>
          <p:cNvPr id="35842" name="Picture 2" descr="F:\дыхательная гимнастика\DSCN54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25538"/>
            <a:ext cx="8496300" cy="5399087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:\дыхательная гимнастика\DSCN54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333375"/>
            <a:ext cx="8642350" cy="6191250"/>
          </a:xfr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457200"/>
            <a:ext cx="8686800" cy="66833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  <a:latin typeface="Arial" charset="0"/>
              </a:rPr>
              <a:t>                   </a:t>
            </a:r>
            <a:r>
              <a:rPr lang="ru-RU" sz="3200" b="1" cap="none" smtClean="0">
                <a:effectLst/>
                <a:latin typeface="Franklin Gothic Book" pitchFamily="34" charset="0"/>
              </a:rPr>
              <a:t>Игра «ДУДОЧКА»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7891" name="Picture 4" descr="Фото-01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96975"/>
            <a:ext cx="86407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260350"/>
            <a:ext cx="8686800" cy="86518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  <a:latin typeface="Arial" charset="0"/>
              </a:rPr>
              <a:t>         </a:t>
            </a:r>
            <a:r>
              <a:rPr lang="ru-RU" sz="3200" b="1" cap="none" smtClean="0">
                <a:effectLst/>
                <a:latin typeface="Franklin Gothic Book" pitchFamily="34" charset="0"/>
              </a:rPr>
              <a:t>Упражнение «РИСУНКИ НА СТЕКЛЕ»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268413"/>
            <a:ext cx="8686800" cy="53181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38915" name="Picture 4" descr="Фото-01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87122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04813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  <a:latin typeface="Arial" charset="0"/>
              </a:rPr>
              <a:t>   </a:t>
            </a:r>
            <a:r>
              <a:rPr lang="ru-RU" b="1" cap="none" smtClean="0">
                <a:effectLst/>
                <a:latin typeface="Franklin Gothic Book" pitchFamily="34" charset="0"/>
              </a:rPr>
              <a:t>Атрибуты для дыхательной гимнастике</a:t>
            </a:r>
          </a:p>
        </p:txBody>
      </p:sp>
      <p:pic>
        <p:nvPicPr>
          <p:cNvPr id="39938" name="Picture 4" descr="Фото-01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12875"/>
            <a:ext cx="74168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/>
          <p:cNvSpPr>
            <a:spLocks noGrp="1"/>
          </p:cNvSpPr>
          <p:nvPr>
            <p:ph type="body" idx="4294967295"/>
          </p:nvPr>
        </p:nvSpPr>
        <p:spPr>
          <a:xfrm>
            <a:off x="304800" y="404813"/>
            <a:ext cx="8686800" cy="5675312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b="1" smtClean="0">
                <a:latin typeface="Arial" charset="0"/>
              </a:rPr>
              <a:t>С помощью этих упражнений, не только ребёнок будет пребывать в хорошем настроении, но и вы улыбнётесь улыбкой здоровья.</a:t>
            </a:r>
          </a:p>
        </p:txBody>
      </p:sp>
      <p:pic>
        <p:nvPicPr>
          <p:cNvPr id="40962" name="Picture 3" descr="Ребенок впадает в истерику? БылоСтало - изменения в картинка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2636838"/>
            <a:ext cx="58324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404813"/>
            <a:ext cx="8291513" cy="58912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1986" name="Picture 5" descr="Дыхательная гимнастика в доу - Лучшая библиоте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8628063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850" y="333375"/>
            <a:ext cx="8435975" cy="10795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800" b="1" cap="none" smtClean="0">
                <a:effectLst/>
                <a:latin typeface="Arial" charset="0"/>
              </a:rPr>
              <a:t>    </a:t>
            </a:r>
            <a:r>
              <a:rPr lang="ru-RU" sz="3200" b="1" cap="none" smtClean="0">
                <a:effectLst/>
              </a:rPr>
              <a:t>Требования по проведению дыхательной </a:t>
            </a:r>
            <a:r>
              <a:rPr lang="ru-RU" sz="3200" b="1" cap="none" smtClean="0">
                <a:effectLst/>
                <a:latin typeface="Arial" charset="0"/>
              </a:rPr>
              <a:t>          </a:t>
            </a:r>
            <a:br>
              <a:rPr lang="ru-RU" sz="3200" b="1" cap="none" smtClean="0">
                <a:effectLst/>
                <a:latin typeface="Arial" charset="0"/>
              </a:rPr>
            </a:br>
            <a:r>
              <a:rPr lang="ru-RU" sz="3200" b="1" cap="none" smtClean="0">
                <a:effectLst/>
                <a:latin typeface="Arial" charset="0"/>
              </a:rPr>
              <a:t>                           г</a:t>
            </a:r>
            <a:r>
              <a:rPr lang="ru-RU" sz="3200" b="1" cap="none" smtClean="0">
                <a:effectLst/>
              </a:rPr>
              <a:t>имнастики:</a:t>
            </a:r>
            <a:endParaRPr lang="ru-RU" sz="3200" b="1" cap="none" smtClean="0">
              <a:effectLst/>
              <a:latin typeface="Arial" charset="0"/>
            </a:endParaRPr>
          </a:p>
        </p:txBody>
      </p:sp>
      <p:pic>
        <p:nvPicPr>
          <p:cNvPr id="15362" name="Picture 4" descr="Закон об образовании Российской Федерации после принятия зак…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3789363"/>
            <a:ext cx="8645525" cy="30162"/>
          </a:xfrm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395288" y="1052513"/>
            <a:ext cx="8424862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2800"/>
          </a:p>
          <a:p>
            <a:r>
              <a:rPr lang="ru-RU" sz="2800"/>
              <a:t>-Выполнять упражнения каждый день по 3-6 мин, в зависимости от возраста детей;</a:t>
            </a:r>
          </a:p>
          <a:p>
            <a:pPr>
              <a:buFontTx/>
              <a:buChar char="-"/>
            </a:pPr>
            <a:r>
              <a:rPr lang="ru-RU" sz="2800"/>
              <a:t>Проводить упражнения в хорошо </a:t>
            </a:r>
          </a:p>
          <a:p>
            <a:r>
              <a:rPr lang="ru-RU" sz="2800"/>
              <a:t>проветриваемых помещениях или при открытой форточке;</a:t>
            </a:r>
          </a:p>
          <a:p>
            <a:pPr>
              <a:buFontTx/>
              <a:buChar char="-"/>
            </a:pPr>
            <a:r>
              <a:rPr lang="ru-RU" sz="2800"/>
              <a:t>Заниматься в свободной, не стесняющей движения одежде;</a:t>
            </a:r>
          </a:p>
          <a:p>
            <a:pPr>
              <a:buFontTx/>
              <a:buChar char="-"/>
            </a:pPr>
            <a:r>
              <a:rPr lang="ru-RU" sz="2800"/>
              <a:t>Заниматься до еды;</a:t>
            </a:r>
          </a:p>
          <a:p>
            <a:r>
              <a:rPr lang="ru-RU" sz="2800"/>
              <a:t>-Дозировать количество и темп проведения упражнений.</a:t>
            </a:r>
          </a:p>
          <a:p>
            <a:r>
              <a:rPr lang="ru-RU" sz="2800"/>
              <a:t>-После выдоха перед новым вдохом сделать остановку на 2-3 сек.</a:t>
            </a:r>
          </a:p>
          <a:p>
            <a:endParaRPr lang="ru-RU" sz="280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2"/>
          <p:cNvSpPr>
            <a:spLocks noGrp="1"/>
          </p:cNvSpPr>
          <p:nvPr>
            <p:ph idx="1"/>
          </p:nvPr>
        </p:nvSpPr>
        <p:spPr>
          <a:xfrm>
            <a:off x="304800" y="1196975"/>
            <a:ext cx="8686800" cy="4883150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8800" b="1" smtClean="0"/>
              <a:t>СПАСИБО</a:t>
            </a:r>
          </a:p>
          <a:p>
            <a:pPr algn="ctr">
              <a:buFont typeface="Wingdings 2" pitchFamily="18" charset="2"/>
              <a:buNone/>
            </a:pPr>
            <a:r>
              <a:rPr lang="ru-RU" sz="8800" b="1" smtClean="0"/>
              <a:t> ЗА ВНИМАНИЕ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4800" y="260350"/>
            <a:ext cx="8686800" cy="86518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2800" cap="none" smtClean="0">
                <a:effectLst/>
              </a:rPr>
              <a:t>                   </a:t>
            </a:r>
            <a:r>
              <a:rPr lang="ru-RU" sz="3200" b="1" cap="none" smtClean="0">
                <a:effectLst/>
              </a:rPr>
              <a:t>Дыхательная гимнастика </a:t>
            </a:r>
            <a:br>
              <a:rPr lang="ru-RU" sz="3200" b="1" cap="none" smtClean="0">
                <a:effectLst/>
              </a:rPr>
            </a:br>
            <a:r>
              <a:rPr lang="ru-RU" sz="3200" b="1" cap="none" smtClean="0">
                <a:effectLst/>
              </a:rPr>
              <a:t>        оказывает положительное воздействие        </a:t>
            </a:r>
            <a:br>
              <a:rPr lang="ru-RU" sz="3200" b="1" cap="none" smtClean="0">
                <a:effectLst/>
              </a:rPr>
            </a:br>
            <a:r>
              <a:rPr lang="ru-RU" sz="3200" b="1" cap="none" smtClean="0">
                <a:effectLst/>
              </a:rPr>
              <a:t>                      на организм ребёнка: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323850" y="1557338"/>
            <a:ext cx="8515350" cy="50434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28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- Положительно влияет на обменные процессы.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- Улучшает дренажную функцию бронхов.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- Способствует рассасыванию и расправлению воспалительных образований.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- Укрепляет весь аппарат кровообращения.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- Исправляет различные деформации грудной клетки и позвоночника.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- Повышает общую сопротивляемость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smtClean="0"/>
              <a:t>  организма.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80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10080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900" cap="none" smtClean="0">
                <a:effectLst/>
              </a:rPr>
              <a:t>                    </a:t>
            </a:r>
            <a:r>
              <a:rPr lang="ru-RU" sz="3200" b="1" cap="none" smtClean="0">
                <a:effectLst/>
              </a:rPr>
              <a:t>Дыхательная гимнастика </a:t>
            </a:r>
            <a:br>
              <a:rPr lang="ru-RU" sz="3200" b="1" cap="none" smtClean="0">
                <a:effectLst/>
              </a:rPr>
            </a:br>
            <a:r>
              <a:rPr lang="ru-RU" sz="3200" b="1" cap="none" smtClean="0">
                <a:effectLst/>
              </a:rPr>
              <a:t>                 обладает преимуществом: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323850" y="1557338"/>
            <a:ext cx="8686800" cy="45259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ru-RU" sz="280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2800" smtClean="0"/>
              <a:t>- Ходьба, бег, плавание.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- Отличная профилактика заболеваний.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- Влияет на весь организм в целом.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- Не требуется особых усилий.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- Высокая эффективность.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- Хороший эффект для тренировки</a:t>
            </a:r>
            <a:r>
              <a:rPr lang="ru-RU" sz="2800" smtClean="0">
                <a:latin typeface="Arial" charset="0"/>
              </a:rPr>
              <a:t> дыхательного аппарата.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-</a:t>
            </a:r>
            <a:r>
              <a:rPr lang="ru-RU" sz="2800" smtClean="0">
                <a:latin typeface="Arial" charset="0"/>
              </a:rPr>
              <a:t> </a:t>
            </a:r>
            <a:r>
              <a:rPr lang="ru-RU" sz="2800" smtClean="0"/>
              <a:t>Гимнастика доступна и взрослым и детям.</a:t>
            </a:r>
          </a:p>
          <a:p>
            <a:pPr eaLnBrk="1" hangingPunct="1">
              <a:buFontTx/>
              <a:buNone/>
            </a:pPr>
            <a:r>
              <a:rPr lang="ru-RU" sz="2800" smtClean="0"/>
              <a:t> 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title" idx="4294967295"/>
          </p:nvPr>
        </p:nvSpPr>
        <p:spPr bwMode="auto">
          <a:xfrm flipV="1">
            <a:off x="250825" y="188913"/>
            <a:ext cx="8569325" cy="10080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effectLst/>
              </a:rPr>
              <a:t>         </a:t>
            </a:r>
          </a:p>
        </p:txBody>
      </p:sp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179388" y="260350"/>
            <a:ext cx="8713787" cy="978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tx2"/>
                </a:solidFill>
                <a:latin typeface="Franklin Gothic Medium" pitchFamily="34" charset="0"/>
              </a:rPr>
              <a:t>Особенности дыхательной гимнастики в  </a:t>
            </a:r>
          </a:p>
          <a:p>
            <a:pPr algn="ctr"/>
            <a:r>
              <a:rPr lang="ru-RU" sz="3200" b="1">
                <a:solidFill>
                  <a:schemeClr val="tx2"/>
                </a:solidFill>
                <a:latin typeface="Franklin Gothic Medium" pitchFamily="34" charset="0"/>
              </a:rPr>
              <a:t> работе с детьми дошкольного возраста:</a:t>
            </a:r>
          </a:p>
          <a:p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endParaRPr lang="ru-RU" sz="2800" b="1">
              <a:solidFill>
                <a:schemeClr val="tx2"/>
              </a:solidFill>
            </a:endParaRPr>
          </a:p>
          <a:p>
            <a:r>
              <a:rPr lang="ru-RU" sz="2800" b="1">
                <a:solidFill>
                  <a:schemeClr val="tx2"/>
                </a:solidFill>
              </a:rPr>
              <a:t>- Дыхательную гимнастику с</a:t>
            </a:r>
          </a:p>
          <a:p>
            <a:r>
              <a:rPr lang="ru-RU" sz="2800" b="1">
                <a:solidFill>
                  <a:schemeClr val="tx2"/>
                </a:solidFill>
              </a:rPr>
              <a:t>музыкальным сопровождением.</a:t>
            </a:r>
          </a:p>
          <a:p>
            <a:r>
              <a:rPr lang="ru-RU" sz="2800" b="1">
                <a:solidFill>
                  <a:schemeClr val="tx2"/>
                </a:solidFill>
              </a:rPr>
              <a:t>- Дыхательная гимнастика</a:t>
            </a:r>
          </a:p>
          <a:p>
            <a:r>
              <a:rPr lang="ru-RU" sz="2800" b="1">
                <a:solidFill>
                  <a:schemeClr val="tx2"/>
                </a:solidFill>
              </a:rPr>
              <a:t>проводится в игровой форме.</a:t>
            </a:r>
          </a:p>
          <a:p>
            <a:pPr>
              <a:buFontTx/>
              <a:buChar char="-"/>
            </a:pPr>
            <a:r>
              <a:rPr lang="ru-RU" sz="2800" b="1">
                <a:solidFill>
                  <a:schemeClr val="tx2"/>
                </a:solidFill>
              </a:rPr>
              <a:t> Мотивация.</a:t>
            </a:r>
          </a:p>
          <a:p>
            <a:pPr>
              <a:buFontTx/>
              <a:buChar char="-"/>
            </a:pPr>
            <a:r>
              <a:rPr lang="ru-RU" sz="2800" b="1">
                <a:solidFill>
                  <a:schemeClr val="tx2"/>
                </a:solidFill>
              </a:rPr>
              <a:t> Выполнять регулярно,</a:t>
            </a:r>
          </a:p>
          <a:p>
            <a:r>
              <a:rPr lang="ru-RU" sz="2800" b="1">
                <a:solidFill>
                  <a:schemeClr val="tx2"/>
                </a:solidFill>
              </a:rPr>
              <a:t> без перерывов</a:t>
            </a:r>
          </a:p>
          <a:p>
            <a:pPr algn="ctr"/>
            <a:endParaRPr lang="ru-RU" sz="2800" b="1">
              <a:solidFill>
                <a:schemeClr val="tx2"/>
              </a:solidFill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  <a:p>
            <a:pPr algn="ctr"/>
            <a:endParaRPr lang="ru-RU" sz="3200" b="1">
              <a:solidFill>
                <a:schemeClr val="tx2"/>
              </a:solidFill>
              <a:latin typeface="Franklin Gothic Medium" pitchFamily="34" charset="0"/>
            </a:endParaRPr>
          </a:p>
        </p:txBody>
      </p:sp>
      <p:pic>
        <p:nvPicPr>
          <p:cNvPr id="18435" name="Picture 7" descr="Закон об образовании Российской Федерации после принятия зак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484313"/>
            <a:ext cx="24495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4365625"/>
            <a:ext cx="8351837" cy="22320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6600" b="1" smtClean="0">
                <a:latin typeface="Arial" charset="0"/>
              </a:rPr>
              <a:t>«ИГРАЯ, УЧИМСЯ</a:t>
            </a:r>
          </a:p>
          <a:p>
            <a:pPr algn="ctr">
              <a:buFont typeface="Wingdings 2" pitchFamily="18" charset="2"/>
              <a:buNone/>
            </a:pPr>
            <a:r>
              <a:rPr lang="ru-RU" sz="6600" b="1" smtClean="0">
                <a:latin typeface="Arial" charset="0"/>
              </a:rPr>
              <a:t>ДЫШАТЬ»</a:t>
            </a:r>
          </a:p>
        </p:txBody>
      </p:sp>
      <p:pic>
        <p:nvPicPr>
          <p:cNvPr id="19458" name="Picture 5" descr="Группа &quot;Капельки&quot; МБДОУ &quot;Детский сад 1 &quot;Якорек&quot; ВКонтак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88913"/>
            <a:ext cx="84963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588375" cy="9366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cap="none" smtClean="0">
                <a:effectLst/>
              </a:rPr>
              <a:t>          </a:t>
            </a:r>
            <a:r>
              <a:rPr lang="ru-RU" sz="3200" cap="none" smtClean="0">
                <a:effectLst/>
              </a:rPr>
              <a:t>Упражнение «МЫЛЬНАЯ ШАПОЧКА»</a:t>
            </a:r>
          </a:p>
        </p:txBody>
      </p:sp>
      <p:pic>
        <p:nvPicPr>
          <p:cNvPr id="20482" name="Picture 2" descr="F:\дыхательная гимнастика\DSCN54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96975"/>
            <a:ext cx="8569325" cy="5400675"/>
          </a:xfrm>
        </p:spPr>
      </p:pic>
      <p:sp>
        <p:nvSpPr>
          <p:cNvPr id="20483" name="Подзаголовок 2"/>
          <p:cNvSpPr>
            <a:spLocks/>
          </p:cNvSpPr>
          <p:nvPr/>
        </p:nvSpPr>
        <p:spPr bwMode="auto">
          <a:xfrm>
            <a:off x="381000" y="4724400"/>
            <a:ext cx="519113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3200">
              <a:solidFill>
                <a:schemeClr val="tx2"/>
              </a:solidFill>
            </a:endParaRPr>
          </a:p>
        </p:txBody>
      </p:sp>
      <p:sp>
        <p:nvSpPr>
          <p:cNvPr id="20484" name="Подзаголовок 2"/>
          <p:cNvSpPr>
            <a:spLocks/>
          </p:cNvSpPr>
          <p:nvPr/>
        </p:nvSpPr>
        <p:spPr bwMode="auto">
          <a:xfrm>
            <a:off x="596900" y="4797425"/>
            <a:ext cx="15986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3200">
              <a:solidFill>
                <a:schemeClr val="tx2"/>
              </a:solidFill>
            </a:endParaRPr>
          </a:p>
        </p:txBody>
      </p:sp>
      <p:sp>
        <p:nvSpPr>
          <p:cNvPr id="20485" name="Подзаголовок 2"/>
          <p:cNvSpPr>
            <a:spLocks/>
          </p:cNvSpPr>
          <p:nvPr/>
        </p:nvSpPr>
        <p:spPr bwMode="auto">
          <a:xfrm>
            <a:off x="596900" y="4940300"/>
            <a:ext cx="519113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32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:\дыхательная гимнастика\DSCN54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908050"/>
            <a:ext cx="3889375" cy="4968875"/>
          </a:xfrm>
        </p:spPr>
      </p:pic>
      <p:pic>
        <p:nvPicPr>
          <p:cNvPr id="21506" name="Picture 3" descr="F:\дыхательная гимнастика\DSCN5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268413"/>
            <a:ext cx="41751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236</Words>
  <Application>Microsoft Office PowerPoint</Application>
  <PresentationFormat>Экран (4:3)</PresentationFormat>
  <Paragraphs>71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30</vt:i4>
      </vt:variant>
    </vt:vector>
  </HeadingPairs>
  <TitlesOfParts>
    <vt:vector size="44" baseType="lpstr">
      <vt:lpstr>Franklin Gothic Book</vt:lpstr>
      <vt:lpstr>Arial</vt:lpstr>
      <vt:lpstr>Franklin Gothic Medium</vt:lpstr>
      <vt:lpstr>Wingdings 2</vt:lpstr>
      <vt:lpstr>Calibri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                   Муниципальное казенное дошкольное образовательное учреждение «Ординский детский сад №3»    Воспитатель: Кирилова Л.И.  1- ой квалификационной категории                      </vt:lpstr>
      <vt:lpstr>Слайд 2</vt:lpstr>
      <vt:lpstr>    Требования по проведению дыхательной                                       гимнастики:</vt:lpstr>
      <vt:lpstr>                   Дыхательная гимнастика          оказывает положительное воздействие                               на организм ребёнка:</vt:lpstr>
      <vt:lpstr>                    Дыхательная гимнастика                   обладает преимуществом:</vt:lpstr>
      <vt:lpstr>         </vt:lpstr>
      <vt:lpstr>Слайд 7</vt:lpstr>
      <vt:lpstr>          Упражнение «МЫЛЬНАЯ ШАПОЧКА»</vt:lpstr>
      <vt:lpstr>Слайд 9</vt:lpstr>
      <vt:lpstr>               - СОЗДАНИЕ МАКЕТА -</vt:lpstr>
      <vt:lpstr>Слайд 11</vt:lpstr>
      <vt:lpstr>Слайд 12</vt:lpstr>
      <vt:lpstr>                        Игра «ГОРОХ»</vt:lpstr>
      <vt:lpstr>                  КОНЕЧНЫЙ РЕЗУЛЬТАТ</vt:lpstr>
      <vt:lpstr>                         Игра «ФУТБОЛ»</vt:lpstr>
      <vt:lpstr>Слайд 16</vt:lpstr>
      <vt:lpstr>               Упражнение «СНЕГОПАД»</vt:lpstr>
      <vt:lpstr>  Упражнение:                       «БЕЖИТ КОРАБЛИК ПО ВОЛНАМ»</vt:lpstr>
      <vt:lpstr>    Упражнение «ВЕТРЯНАЯ МЕЛЬНИЦА»</vt:lpstr>
      <vt:lpstr>       Упражнение «МЫЛЬНЫЕ ПУЗЫРИ»</vt:lpstr>
      <vt:lpstr>Слайд 21</vt:lpstr>
      <vt:lpstr>Слайд 22</vt:lpstr>
      <vt:lpstr>   Упражнение «ВОЗДУШНЫЕ ШАРЫ»</vt:lpstr>
      <vt:lpstr>Слайд 24</vt:lpstr>
      <vt:lpstr>                   Игра «ДУДОЧКА»</vt:lpstr>
      <vt:lpstr>         Упражнение «РИСУНКИ НА СТЕКЛЕ»</vt:lpstr>
      <vt:lpstr>   Атрибуты для дыхательной гимнастике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Евгений</dc:creator>
  <cp:lastModifiedBy>User</cp:lastModifiedBy>
  <cp:revision>34</cp:revision>
  <dcterms:created xsi:type="dcterms:W3CDTF">2014-08-17T10:17:03Z</dcterms:created>
  <dcterms:modified xsi:type="dcterms:W3CDTF">2014-10-16T04:20:30Z</dcterms:modified>
</cp:coreProperties>
</file>